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FBCEE1-DB77-4C3F-93ED-C818EDCCA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6089" r="1" b="9053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36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8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2AF91B-E702-41D8-A298-94F555B5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Biopaliva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1B4F9C-9A78-4990-B69D-8D7AAE899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Veronika Kratochvílová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9.B</a:t>
            </a:r>
          </a:p>
        </p:txBody>
      </p:sp>
    </p:spTree>
    <p:extLst>
      <p:ext uri="{BB962C8B-B14F-4D97-AF65-F5344CB8AC3E}">
        <p14:creationId xmlns:p14="http://schemas.microsoft.com/office/powerpoint/2010/main" val="331750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94350-D8F5-48EC-A242-BFA4E0CE7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175931"/>
            <a:ext cx="6815669" cy="1515533"/>
          </a:xfrm>
        </p:spPr>
        <p:txBody>
          <a:bodyPr/>
          <a:lstStyle/>
          <a:p>
            <a:r>
              <a:rPr lang="cs-CZ" sz="6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75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3C99A3-EF6A-417A-8E64-40C6AB722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63" b="12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8C3D7E-7245-47CA-B054-064D5E80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Základní informace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F0A2E-03A2-4E8B-99D2-E6772CB9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Cílená výroba či </a:t>
            </a:r>
            <a:r>
              <a:rPr lang="pl-PL" b="0" i="0">
                <a:solidFill>
                  <a:srgbClr val="FFFFFF"/>
                </a:solidFill>
                <a:effectLst/>
              </a:rPr>
              <a:t>přípravou z </a:t>
            </a:r>
            <a:r>
              <a:rPr lang="pl-PL">
                <a:solidFill>
                  <a:srgbClr val="FFFFFF"/>
                </a:solidFill>
              </a:rPr>
              <a:t>biomasy</a:t>
            </a:r>
            <a:r>
              <a:rPr lang="pl-PL" b="0" i="0">
                <a:solidFill>
                  <a:srgbClr val="FFFFFF"/>
                </a:solidFill>
                <a:effectLst/>
              </a:rPr>
              <a:t> a biologického </a:t>
            </a:r>
            <a:r>
              <a:rPr lang="pl-PL">
                <a:solidFill>
                  <a:srgbClr val="FFFFFF"/>
                </a:solidFill>
              </a:rPr>
              <a:t>odpadu</a:t>
            </a:r>
          </a:p>
          <a:p>
            <a:r>
              <a:rPr lang="pl-PL">
                <a:solidFill>
                  <a:srgbClr val="FFFFFF"/>
                </a:solidFill>
              </a:rPr>
              <a:t>Jeden ze způsobu využití biomasy</a:t>
            </a:r>
          </a:p>
          <a:p>
            <a:r>
              <a:rPr lang="cs-CZ" b="0" i="0">
                <a:solidFill>
                  <a:srgbClr val="FFFFFF"/>
                </a:solidFill>
                <a:effectLst/>
              </a:rPr>
              <a:t>Biopaliva jsou velká skupina produktů, které se získávají z rostlin a organických odpadů a mají společné to, že mohou pohánět motorová vozidla</a:t>
            </a:r>
          </a:p>
          <a:p>
            <a:r>
              <a:rPr lang="cs-CZ" b="0" i="0">
                <a:solidFill>
                  <a:srgbClr val="FFFFFF"/>
                </a:solidFill>
                <a:effectLst/>
              </a:rPr>
              <a:t>Zájem o ně v poslední době silně vzrůstá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11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EFE147-8AAC-4399-8458-E8606BDED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4748" r="8898" b="-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795DA6-82F5-4B25-8684-3AE85DB5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Rozdělení</a:t>
            </a:r>
          </a:p>
        </p:txBody>
      </p:sp>
    </p:spTree>
    <p:extLst>
      <p:ext uri="{BB962C8B-B14F-4D97-AF65-F5344CB8AC3E}">
        <p14:creationId xmlns:p14="http://schemas.microsoft.com/office/powerpoint/2010/main" val="426070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580732E-3034-4B3E-842A-B478BF3B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cs-CZ" b="1" dirty="0"/>
              <a:t>Tuhá biopaliva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48C90-3D8C-449C-8780-A5D2A8C5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cs-CZ" sz="2600" b="1" dirty="0"/>
              <a:t>Tuhý stav</a:t>
            </a:r>
          </a:p>
          <a:p>
            <a:r>
              <a:rPr lang="cs-CZ" sz="2600" b="1" dirty="0"/>
              <a:t>Dřevo v různých formách</a:t>
            </a:r>
          </a:p>
          <a:p>
            <a:r>
              <a:rPr lang="cs-CZ" sz="2600" b="1" dirty="0"/>
              <a:t>Sláma</a:t>
            </a:r>
          </a:p>
          <a:p>
            <a:r>
              <a:rPr lang="cs-CZ" sz="2600" b="1" dirty="0"/>
              <a:t>Seno</a:t>
            </a:r>
          </a:p>
        </p:txBody>
      </p:sp>
      <p:pic>
        <p:nvPicPr>
          <p:cNvPr id="5" name="Obrázek 4" descr="Obsah obrázku skála, exteriér, kámen, skalní&#10;&#10;Popis byl vytvořen automaticky">
            <a:extLst>
              <a:ext uri="{FF2B5EF4-FFF2-40B4-BE49-F238E27FC236}">
                <a16:creationId xmlns:a16="http://schemas.microsoft.com/office/drawing/2014/main" id="{FA617239-766E-4000-88AF-27056A135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7620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5E7410-7468-41DD-A0C9-F06C7FC2D0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08" r="-3" b="-3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7" name="Obrázek 6" descr="Obsah obrázku objekt, tráva, seno, vsedě&#10;&#10;Popis byl vytvořen automaticky">
            <a:extLst>
              <a:ext uri="{FF2B5EF4-FFF2-40B4-BE49-F238E27FC236}">
                <a16:creationId xmlns:a16="http://schemas.microsoft.com/office/drawing/2014/main" id="{B08A180A-E345-4272-84E7-601F56133C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86" r="-2" b="28022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2B985A6-77B5-4264-AA4D-D646CD2A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cs-CZ" b="1" dirty="0"/>
              <a:t>Kapalná biopaliva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FCF4955-F293-45C3-BC50-138CF87F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cs-CZ" sz="2600" b="1" dirty="0"/>
              <a:t>Kapalný stav</a:t>
            </a:r>
          </a:p>
          <a:p>
            <a:r>
              <a:rPr lang="cs-CZ" sz="2600" b="1" dirty="0"/>
              <a:t>Alkoholová biopaliva</a:t>
            </a:r>
          </a:p>
          <a:p>
            <a:r>
              <a:rPr lang="cs-CZ" sz="2600" b="1" dirty="0"/>
              <a:t>Biooleje</a:t>
            </a:r>
          </a:p>
          <a:p>
            <a:r>
              <a:rPr lang="cs-CZ" sz="2600" b="1" dirty="0"/>
              <a:t>Zkapalněná plynná biopaliva</a:t>
            </a:r>
          </a:p>
          <a:p>
            <a:r>
              <a:rPr lang="cs-CZ" sz="2600" b="1" dirty="0"/>
              <a:t>Odpadní produkty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DD92A3C-F49E-4058-BF00-1A66400584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81" r="9875" b="-1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6468A5-6E83-4F11-8856-347BCE3AC2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833" r="2" b="2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2584C2-AAF4-4997-9AC7-E8F9109189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11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846FD-ACC0-42A5-9427-0EB116F4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 dirty="0"/>
              <a:t>Plynná biopaliva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B8CF3-381F-4AFF-A1E8-A595F0EB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 b="1" dirty="0"/>
              <a:t>Plynný stav</a:t>
            </a:r>
          </a:p>
          <a:p>
            <a:pPr>
              <a:lnSpc>
                <a:spcPct val="90000"/>
              </a:lnSpc>
            </a:pPr>
            <a:r>
              <a:rPr lang="cs-CZ" sz="2600" b="1" dirty="0"/>
              <a:t>Bioplyn</a:t>
            </a:r>
            <a:r>
              <a:rPr lang="cs-CZ" sz="2000" dirty="0"/>
              <a:t> (</a:t>
            </a:r>
            <a:r>
              <a:rPr lang="cs-CZ" sz="2000" i="0" dirty="0">
                <a:effectLst/>
              </a:rPr>
              <a:t>skládající se z </a:t>
            </a:r>
            <a:r>
              <a:rPr lang="cs-CZ" sz="2000" dirty="0"/>
              <a:t>methanu</a:t>
            </a:r>
            <a:r>
              <a:rPr lang="cs-CZ" sz="2000" i="0" dirty="0">
                <a:effectLst/>
              </a:rPr>
              <a:t> a </a:t>
            </a:r>
            <a:r>
              <a:rPr lang="cs-CZ" sz="2000" dirty="0"/>
              <a:t>oxidu uhličitého</a:t>
            </a:r>
            <a:r>
              <a:rPr lang="cs-CZ" sz="2000" i="0" dirty="0">
                <a:effectLst/>
              </a:rPr>
              <a:t> a produkovaný přirozeným rozkladem na skládkách odpadů nebo v </a:t>
            </a:r>
            <a:r>
              <a:rPr lang="cs-CZ" sz="2000" dirty="0"/>
              <a:t>zemědělství)</a:t>
            </a:r>
          </a:p>
          <a:p>
            <a:pPr>
              <a:lnSpc>
                <a:spcPct val="90000"/>
              </a:lnSpc>
            </a:pPr>
            <a:r>
              <a:rPr lang="cs-CZ" sz="2600" b="1" dirty="0"/>
              <a:t>Dřevoplyn</a:t>
            </a:r>
            <a:r>
              <a:rPr lang="cs-CZ" sz="2600" dirty="0"/>
              <a:t> </a:t>
            </a:r>
            <a:r>
              <a:rPr lang="cs-CZ" sz="2000" dirty="0"/>
              <a:t>(</a:t>
            </a:r>
            <a:r>
              <a:rPr lang="cs-CZ" sz="2000" i="0" dirty="0">
                <a:effectLst/>
              </a:rPr>
              <a:t>skládající se z </a:t>
            </a:r>
            <a:r>
              <a:rPr lang="cs-CZ" sz="2000" dirty="0"/>
              <a:t>oxidu uhelnatého</a:t>
            </a:r>
            <a:r>
              <a:rPr lang="cs-CZ" sz="2000" i="0" dirty="0">
                <a:effectLst/>
              </a:rPr>
              <a:t> a </a:t>
            </a:r>
            <a:r>
              <a:rPr lang="cs-CZ" sz="2000" dirty="0"/>
              <a:t>vodíku</a:t>
            </a:r>
            <a:r>
              <a:rPr lang="cs-CZ" sz="2000" i="0" dirty="0">
                <a:effectLst/>
              </a:rPr>
              <a:t> vyráběný </a:t>
            </a:r>
            <a:r>
              <a:rPr lang="cs-CZ" sz="2000" dirty="0"/>
              <a:t>zplyňováním </a:t>
            </a:r>
            <a:r>
              <a:rPr lang="cs-CZ" sz="2000" i="0" dirty="0">
                <a:effectLst/>
              </a:rPr>
              <a:t>biomasy)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600" b="1" dirty="0"/>
              <a:t>Vodík</a:t>
            </a:r>
            <a:r>
              <a:rPr lang="cs-CZ" sz="2000" dirty="0"/>
              <a:t> (</a:t>
            </a:r>
            <a:r>
              <a:rPr lang="cs-CZ" sz="2000" i="0" dirty="0">
                <a:effectLst/>
              </a:rPr>
              <a:t> vyrobený štěpením jakéhokoliv </a:t>
            </a:r>
            <a:r>
              <a:rPr lang="cs-CZ" sz="2000" dirty="0"/>
              <a:t>uhlovodíkového</a:t>
            </a:r>
            <a:r>
              <a:rPr lang="cs-CZ" sz="2000" i="0" dirty="0">
                <a:effectLst/>
              </a:rPr>
              <a:t> </a:t>
            </a:r>
            <a:r>
              <a:rPr lang="cs-CZ" sz="2000" dirty="0"/>
              <a:t>biopaliva)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37DD36-681F-488D-BC8A-1B7C8355B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3" r="19407" b="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3154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D6B0FF8-F987-404F-86FC-92E071C6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cs-CZ" sz="4200" b="1" dirty="0"/>
              <a:t>Rozdělení dle generací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2EAFD-04A9-4387-997A-1BF7328D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Arial" panose="020B0604020202020204" pitchFamily="34" charset="0"/>
              </a:rPr>
              <a:t>1. generace: 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z polysacharidů a olejnin – mohou konkurovat výrobě potravin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Arial" panose="020B0604020202020204" pitchFamily="34" charset="0"/>
              </a:rPr>
              <a:t>2. generace: 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z </a:t>
            </a:r>
            <a:r>
              <a:rPr lang="cs-CZ" sz="1800" b="0" i="0" dirty="0" err="1">
                <a:effectLst/>
                <a:latin typeface="Arial" panose="020B0604020202020204" pitchFamily="34" charset="0"/>
              </a:rPr>
              <a:t>lignocelulozových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 zbytků (</a:t>
            </a:r>
            <a:r>
              <a:rPr lang="cs-CZ" sz="1800" b="0" i="0" dirty="0" err="1">
                <a:effectLst/>
                <a:latin typeface="Arial" panose="020B0604020202020204" pitchFamily="34" charset="0"/>
              </a:rPr>
              <a:t>dendromasa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 a zbytková biomasa)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Arial" panose="020B0604020202020204" pitchFamily="34" charset="0"/>
              </a:rPr>
              <a:t>3. generace: 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z řas a mikroorganismů – průběžná sklizeň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Arial" panose="020B0604020202020204" pitchFamily="34" charset="0"/>
              </a:rPr>
              <a:t>4. generace: 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neobdělávatelná půda, bez nutnosti destrukce biomas</a:t>
            </a:r>
          </a:p>
          <a:p>
            <a:endParaRPr lang="cs-CZ" sz="1800" dirty="0"/>
          </a:p>
        </p:txBody>
      </p:sp>
      <p:pic>
        <p:nvPicPr>
          <p:cNvPr id="7" name="Obrázek 6" descr="Obsah obrázku tráva, rostlina&#10;&#10;Popis byl vytvořen automaticky">
            <a:extLst>
              <a:ext uri="{FF2B5EF4-FFF2-40B4-BE49-F238E27FC236}">
                <a16:creationId xmlns:a16="http://schemas.microsoft.com/office/drawing/2014/main" id="{7C5787C1-FC7B-4212-B6FE-915D68414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05" r="8551" b="2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rostlina, strom, květina, zlatobýl&#10;&#10;Popis byl vytvořen automaticky">
            <a:extLst>
              <a:ext uri="{FF2B5EF4-FFF2-40B4-BE49-F238E27FC236}">
                <a16:creationId xmlns:a16="http://schemas.microsoft.com/office/drawing/2014/main" id="{A8903288-D3E0-43D7-8C52-1412785E33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11" r="26273" b="1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6" name="Obrázek 5" descr="Obsah obrázku jezdit&#10;&#10;Popis byl vytvořen automaticky">
            <a:extLst>
              <a:ext uri="{FF2B5EF4-FFF2-40B4-BE49-F238E27FC236}">
                <a16:creationId xmlns:a16="http://schemas.microsoft.com/office/drawing/2014/main" id="{9C6EAF3D-0DAF-43EB-99A1-F5843F9CB7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94" r="-2" b="148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FE5F14-F74D-402E-9076-D19CCB485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FE4B3C-AA87-4505-BFBB-89E2BEED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Argumenty PRO využívání biopaliv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E785E-AD2F-4223-BF9F-481E12CD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 postupně snižovat závislost na ubývajících konvenčních zdrojích</a:t>
            </a:r>
            <a:endParaRPr lang="pl-PL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snížit přebytky vypouštěných </a:t>
            </a:r>
            <a:r>
              <a:rPr lang="cs-CZ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skleníkových plynů</a:t>
            </a:r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do ovzduší</a:t>
            </a:r>
            <a:endParaRPr lang="pl-PL" i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nalézt nové způsoby odbytu agrárních komodit</a:t>
            </a:r>
            <a:endParaRPr lang="pl-PL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diversifikovat (a patrně i stabilizovat) zemědělské příjmy v celosvětové konkurenci charakterizované cenovými výkyvy</a:t>
            </a:r>
            <a:endParaRPr lang="pl-PL" i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63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616D6B-0FE8-418A-8CA4-4463D37D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69" b="11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DBE9BF-BF67-4072-9791-D3E41642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Argumenty PROTI využívání biopaliv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0591F-8CBC-49ED-9EB9-4260F7E7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IPPC (M</a:t>
            </a:r>
            <a:r>
              <a:rPr lang="en-US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ezivládní panel pro změny klimatu</a:t>
            </a: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pl-PL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je proti rozsáhlým plantážím na biopaliva</a:t>
            </a:r>
          </a:p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Ovzduší – emise, ozónová vrstva</a:t>
            </a:r>
          </a:p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Vliv na vodu</a:t>
            </a:r>
          </a:p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Vliv na biodiverzitu</a:t>
            </a:r>
          </a:p>
          <a:p>
            <a:pPr>
              <a:lnSpc>
                <a:spcPct val="90000"/>
              </a:lnSpc>
            </a:pPr>
            <a:r>
              <a:rPr lang="pl-PL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Náročnost na přírodní zdroje a půdu</a:t>
            </a:r>
          </a:p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Neefektivita</a:t>
            </a:r>
          </a:p>
          <a:p>
            <a:pPr>
              <a:lnSpc>
                <a:spcPct val="90000"/>
              </a:lnSpc>
            </a:pPr>
            <a:r>
              <a:rPr lang="cs-CZ" sz="200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Není alternativnou k ropě/naftě</a:t>
            </a:r>
          </a:p>
          <a:p>
            <a:pPr>
              <a:lnSpc>
                <a:spcPct val="90000"/>
              </a:lnSpc>
            </a:pPr>
            <a:endParaRPr lang="pl-PL" sz="2000" i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5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Office PowerPoint</Application>
  <PresentationFormat>Širokoúhlá obrazovka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Biopaliva</vt:lpstr>
      <vt:lpstr>Základní informace</vt:lpstr>
      <vt:lpstr>Rozdělení</vt:lpstr>
      <vt:lpstr>Tuhá biopaliva</vt:lpstr>
      <vt:lpstr>Kapalná biopaliva</vt:lpstr>
      <vt:lpstr>Plynná biopaliva</vt:lpstr>
      <vt:lpstr>Rozdělení dle generací</vt:lpstr>
      <vt:lpstr>Argumenty PRO využívání biopaliv </vt:lpstr>
      <vt:lpstr>Argumenty PROTI využívání biopaliv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Biopaliva</dc:title>
  <dc:creator>Veronika Kratochvílová</dc:creator>
  <cp:lastModifiedBy>admin</cp:lastModifiedBy>
  <cp:revision>1</cp:revision>
  <dcterms:created xsi:type="dcterms:W3CDTF">2021-01-12T12:01:21Z</dcterms:created>
  <dcterms:modified xsi:type="dcterms:W3CDTF">2021-01-14T07:57:06Z</dcterms:modified>
</cp:coreProperties>
</file>