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61" r:id="rId6"/>
    <p:sldId id="262" r:id="rId7"/>
    <p:sldId id="258" r:id="rId8"/>
    <p:sldId id="267" r:id="rId9"/>
    <p:sldId id="268" r:id="rId10"/>
    <p:sldId id="259" r:id="rId11"/>
    <p:sldId id="269" r:id="rId12"/>
    <p:sldId id="260" r:id="rId13"/>
    <p:sldId id="265" r:id="rId14"/>
    <p:sldId id="266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 varScale="1">
        <p:scale>
          <a:sx n="99" d="100"/>
          <a:sy n="99" d="100"/>
        </p:scale>
        <p:origin x="2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8299BD-2644-4F98-B25C-DA8FCC3EE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F4E4ED-1B0D-4701-86CE-59D15D4C5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A9769D-A0C8-4504-9779-00F70DA1F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F026-5A52-411F-8C38-D4543473481C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5F61C8-F871-40E1-B18F-73A1B2400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E07A98-14E3-451B-B47E-19D49A07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1B6E-F8E0-472A-9634-E57A871979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45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E1F911-B1B8-4A39-85AE-841C333D0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948B949-1178-4F57-8F59-E0CB56358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4BA006-F733-42C9-AC67-15114F166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F026-5A52-411F-8C38-D4543473481C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C3F2BB-01AA-4475-91A0-D3B947181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E98B8E-5FF5-4DA3-9D0E-C61A6CC69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1B6E-F8E0-472A-9634-E57A871979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3D49757-DFAE-427A-B557-BD86CCD7B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59CA1A4-41FA-4C39-915F-22785C4C8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D1F23B-19B3-4B95-A3EB-A87F493A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F026-5A52-411F-8C38-D4543473481C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410F5F-79B8-4E59-ACDA-DB56F6DEF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A056C5-8DB0-477F-AB79-D156D7BD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1B6E-F8E0-472A-9634-E57A871979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51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3F48B-11CA-4DEC-836E-DE2C2DBA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1BA3BA-5E50-4A49-AC83-C39B9E415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A05EE9-207F-43C0-AA21-CA22C8F18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F026-5A52-411F-8C38-D4543473481C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A127F1-58FB-4416-B291-57BEC6CE0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0050A7-E492-416C-AF79-8E61F048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1B6E-F8E0-472A-9634-E57A871979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DCDE4-1A1E-4311-8056-A03804601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E8215C-F774-4138-83DC-5D8C41BFD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3448D8-FDCB-4C0F-B361-E70E586A8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F026-5A52-411F-8C38-D4543473481C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E1B09C-0228-4E7D-A92F-3E781C797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1500E1-47B9-4600-88A6-A86196A52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1B6E-F8E0-472A-9634-E57A871979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4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7B66C3-180B-4621-A48F-4CE22EEF1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4944D4-21ED-4189-A21B-2D40F7AA3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061942-6B81-42C4-9E41-B381A45CD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7C9E1D-5BFE-4D83-BE30-4EF1A9DAE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F026-5A52-411F-8C38-D4543473481C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DE4ECE4-EAA8-4294-9120-C10FF21B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94AF7B-3CD5-403F-9FA4-AF698B2B4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1B6E-F8E0-472A-9634-E57A871979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86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10E8FC-B697-4756-AC02-DEC9463C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6393DB-02DC-4E17-9A4E-94D84BB11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2B800FF-F595-41B4-B026-4E503D340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1A48312-B4E4-4A48-81D8-25356F86C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347A099-D976-46E9-A810-F236AC029D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0BEE329-029A-407B-9F6B-D653398FA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F026-5A52-411F-8C38-D4543473481C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0E34FC-61EC-435A-B55D-BC1F71535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1E74C65-36A7-4FBF-BD57-FDEEDDCE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1B6E-F8E0-472A-9634-E57A871979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12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55040A-4824-4E00-AF34-475F24A71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62DC507-7C36-44EA-9138-BDCACA3E4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F026-5A52-411F-8C38-D4543473481C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17C4B1A-4835-4CBA-BEDA-69CC6FB9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36359E1-074D-4000-984D-8D3FD495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1B6E-F8E0-472A-9634-E57A871979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73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FB31A3F-7145-4DE5-9989-D71B73F0B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F026-5A52-411F-8C38-D4543473481C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8AF9A62-6452-47AB-BCC7-D03A79C7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3437F7D-C7AA-41B6-BCAD-4F1D4176D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1B6E-F8E0-472A-9634-E57A871979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76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C4208A-70A4-42A6-B4BB-9E009AF1D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6B3889-E0A8-42D1-8F1C-507DA5FA7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1F08136-0450-4828-8415-1BB8CC7BF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E46119-786F-4D00-B550-FA6FCD29D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F026-5A52-411F-8C38-D4543473481C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114B41-4282-44A7-820D-96D2E42AF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E8C81B-4F72-4078-90B7-D456FD993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1B6E-F8E0-472A-9634-E57A871979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79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CBCB4-6766-488A-A498-5DE105CF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770CAAE-6BC1-4DDD-A6CB-E01D187404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EDC9709-98C6-48A2-A932-FF7D4CD5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55C987-9DF3-4C45-B710-D7748E81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F026-5A52-411F-8C38-D4543473481C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1CE4888-3B63-41B0-9AFF-734081A7E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1E29C3-17D8-4A88-9F15-77116E82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1B6E-F8E0-472A-9634-E57A871979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12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8DB9261-8D94-4038-AD91-A92AA166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60D33F-BE54-46B3-9C5B-4F3B60C2B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AB558B-10F1-47C0-AED1-0239B516A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6F026-5A52-411F-8C38-D4543473481C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BCD497-0FBE-43EE-9793-5E1948AC8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DE98E3-BA43-4BCD-9C22-64CE73862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D1B6E-F8E0-472A-9634-E57A871979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00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Hmyz" TargetMode="External"/><Relationship Id="rId13" Type="http://schemas.openxmlformats.org/officeDocument/2006/relationships/hyperlink" Target="https://cs.wikipedia.org/wiki/Pyl" TargetMode="External"/><Relationship Id="rId3" Type="http://schemas.openxmlformats.org/officeDocument/2006/relationships/hyperlink" Target="https://cs.wikipedia.org/wiki/Opylen%C3%AD" TargetMode="External"/><Relationship Id="rId7" Type="http://schemas.openxmlformats.org/officeDocument/2006/relationships/hyperlink" Target="https://cs.wikipedia.org/wiki/Hydrogamie" TargetMode="External"/><Relationship Id="rId12" Type="http://schemas.openxmlformats.org/officeDocument/2006/relationships/hyperlink" Target="https://cs.wikipedia.org/wiki/Samospra%C5%A1nost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s.wikipedia.org/wiki/Voda" TargetMode="External"/><Relationship Id="rId11" Type="http://schemas.openxmlformats.org/officeDocument/2006/relationships/hyperlink" Target="https://cs.wikipedia.org/wiki/%C5%BDivo%C4%8Dichov%C3%A9" TargetMode="External"/><Relationship Id="rId5" Type="http://schemas.openxmlformats.org/officeDocument/2006/relationships/hyperlink" Target="https://cs.wikipedia.org/wiki/Anemogamie" TargetMode="External"/><Relationship Id="rId10" Type="http://schemas.openxmlformats.org/officeDocument/2006/relationships/hyperlink" Target="https://cs.wikipedia.org/wiki/Entomogamie" TargetMode="External"/><Relationship Id="rId4" Type="http://schemas.openxmlformats.org/officeDocument/2006/relationships/hyperlink" Target="https://cs.wikipedia.org/wiki/V%C3%ADtr" TargetMode="External"/><Relationship Id="rId9" Type="http://schemas.openxmlformats.org/officeDocument/2006/relationships/hyperlink" Target="https://cs.wikipedia.org/wiki/Opylova%C4%8D" TargetMode="External"/><Relationship Id="rId14" Type="http://schemas.openxmlformats.org/officeDocument/2006/relationships/hyperlink" Target="https://cs.wikipedia.org/wiki/Cizospra%C5%A1nos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emen%C3%ADk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5.png"/><Relationship Id="rId7" Type="http://schemas.openxmlformats.org/officeDocument/2006/relationships/image" Target="../media/image11.jpg"/><Relationship Id="rId2" Type="http://schemas.openxmlformats.org/officeDocument/2006/relationships/hyperlink" Target="https://www.novinky.cz/bydleni/zahrada/clanek/rostliny-a-stromy-ktere-patri-do-zahrady-v-paru-27974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2.jpg"/><Relationship Id="rId10" Type="http://schemas.openxmlformats.org/officeDocument/2006/relationships/image" Target="../media/image8.jpg"/><Relationship Id="rId4" Type="http://schemas.openxmlformats.org/officeDocument/2006/relationships/image" Target="../media/image1.jpg"/><Relationship Id="rId9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vinky.cz/bydleni/zahrada/clanek/rostliny-a-stromy-ktere-patri-do-zahrady-v-paru-27974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ci.muni.cz/ptacek/AFH-vypracovane-otazky/02CharaktKvetuRosJednodDvoudOboupCibulka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CDEDF-5076-4C48-9EDE-72AD2A359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330" y="1291590"/>
            <a:ext cx="11510010" cy="429768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Arial Narrow" panose="020B0606020202030204" pitchFamily="34" charset="0"/>
              </a:rPr>
              <a:t>Stavba květu</a:t>
            </a:r>
            <a:br>
              <a:rPr lang="cs-CZ" b="1" dirty="0">
                <a:latin typeface="Arial Narrow" panose="020B0606020202030204" pitchFamily="34" charset="0"/>
              </a:rPr>
            </a:b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Rostliny jednodomé a dvoudomé</a:t>
            </a:r>
            <a:br>
              <a:rPr lang="cs-CZ" b="1" dirty="0">
                <a:latin typeface="Arial Narrow" panose="020B0606020202030204" pitchFamily="34" charset="0"/>
              </a:rPr>
            </a:b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Opylení</a:t>
            </a:r>
            <a:br>
              <a:rPr lang="cs-CZ" b="1" dirty="0">
                <a:latin typeface="Arial Narrow" panose="020B0606020202030204" pitchFamily="34" charset="0"/>
              </a:rPr>
            </a:br>
            <a:r>
              <a:rPr lang="cs-CZ" b="1" dirty="0">
                <a:solidFill>
                  <a:srgbClr val="7030A0"/>
                </a:solidFill>
                <a:latin typeface="Arial Narrow" panose="020B0606020202030204" pitchFamily="34" charset="0"/>
              </a:rPr>
              <a:t>Oplození</a:t>
            </a:r>
          </a:p>
        </p:txBody>
      </p:sp>
    </p:spTree>
    <p:extLst>
      <p:ext uri="{BB962C8B-B14F-4D97-AF65-F5344CB8AC3E}">
        <p14:creationId xmlns:p14="http://schemas.microsoft.com/office/powerpoint/2010/main" val="4198374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kreslení, zvíře&#10;&#10;Popis byl vytvořen automaticky">
            <a:extLst>
              <a:ext uri="{FF2B5EF4-FFF2-40B4-BE49-F238E27FC236}">
                <a16:creationId xmlns:a16="http://schemas.microsoft.com/office/drawing/2014/main" id="{E2FA997E-BE8C-4D80-8801-B09C38429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419" y="102870"/>
            <a:ext cx="9212581" cy="675513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00CDEDF-5076-4C48-9EDE-72AD2A359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" y="430731"/>
            <a:ext cx="2282992" cy="62263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Opylení</a:t>
            </a:r>
            <a:endParaRPr lang="cs-CZ" sz="3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Obrázek 5" descr="Obsah obrázku text, mapa&#10;&#10;Popis byl vytvořen automaticky">
            <a:extLst>
              <a:ext uri="{FF2B5EF4-FFF2-40B4-BE49-F238E27FC236}">
                <a16:creationId xmlns:a16="http://schemas.microsoft.com/office/drawing/2014/main" id="{1E3A6ED0-C2A2-4BBF-A0B8-083E59D67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" y="1584434"/>
            <a:ext cx="4659991" cy="499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95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kreslení, zvíře&#10;&#10;Popis byl vytvořen automaticky">
            <a:extLst>
              <a:ext uri="{FF2B5EF4-FFF2-40B4-BE49-F238E27FC236}">
                <a16:creationId xmlns:a16="http://schemas.microsoft.com/office/drawing/2014/main" id="{E2FA997E-BE8C-4D80-8801-B09C38429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708" y="1053364"/>
            <a:ext cx="4020915" cy="294833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00CDEDF-5076-4C48-9EDE-72AD2A359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2669" y="280924"/>
            <a:ext cx="2282992" cy="62263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Opylení</a:t>
            </a:r>
            <a:endParaRPr lang="cs-CZ" sz="3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CA752F2-4FAB-43C0-85E4-7F91FEFC1036}"/>
              </a:ext>
            </a:extLst>
          </p:cNvPr>
          <p:cNvSpPr txBox="1"/>
          <p:nvPr/>
        </p:nvSpPr>
        <p:spPr>
          <a:xfrm>
            <a:off x="81853" y="117693"/>
            <a:ext cx="8982777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/>
              <a:t>OPYLENÍ je děj, při kterém se samčí rostlinné buňky (pyl) přenášejí na samičí orgány květu (blizna). </a:t>
            </a:r>
            <a:r>
              <a:rPr lang="cs-CZ" sz="2200" dirty="0"/>
              <a:t>Opylení je nutný předpoklad k tomu, aby mohlo později vzniknout semeno. U krytosemenných rostlin je pyl přenášen na bliznu a nikoliv přímo na vajíčko jako u nahosemenných rostlin. Zralé pylové zrno je tvořeno větší buňkou vegetativní a menší generativní. Ta se později rozdělí na dvě buňky spermatické. </a:t>
            </a:r>
            <a:r>
              <a:rPr lang="cs-CZ" sz="2200" dirty="0">
                <a:hlinkClick r:id="rId3"/>
              </a:rPr>
              <a:t>https://cs.wikipedia.org/wiki/Opylen%C3%AD</a:t>
            </a:r>
            <a:r>
              <a:rPr lang="cs-CZ" sz="2200" dirty="0"/>
              <a:t> </a:t>
            </a:r>
          </a:p>
          <a:p>
            <a:endParaRPr lang="cs-CZ" sz="2200" dirty="0"/>
          </a:p>
          <a:p>
            <a:pPr algn="l"/>
            <a:r>
              <a:rPr lang="cs-CZ" sz="2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MECHANISMUS OPYLENÍ </a:t>
            </a:r>
            <a:r>
              <a:rPr lang="cs-CZ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Opylení nejčastěji zprostředkovává: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Vítr"/>
              </a:rPr>
              <a:t>vítr</a:t>
            </a:r>
            <a:r>
              <a:rPr lang="cs-CZ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cs-CZ" sz="22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Anemogamie"/>
              </a:rPr>
              <a:t>větrosprašnost</a:t>
            </a:r>
            <a:r>
              <a:rPr lang="cs-CZ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 tooltip="Voda"/>
              </a:rPr>
              <a:t>voda</a:t>
            </a:r>
            <a:r>
              <a:rPr lang="cs-CZ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cs-CZ" sz="22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 tooltip="Hydrogamie"/>
              </a:rPr>
              <a:t>hydrogamie</a:t>
            </a:r>
            <a:r>
              <a:rPr lang="cs-CZ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8" tooltip="Hmyz"/>
              </a:rPr>
              <a:t>O</a:t>
            </a:r>
            <a:r>
              <a:rPr lang="cs-CZ" sz="22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9" tooltip="Opylovač"/>
              </a:rPr>
              <a:t>pylovač</a:t>
            </a:r>
            <a:endParaRPr lang="cs-CZ" sz="2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8" tooltip="Hmyz"/>
              </a:rPr>
              <a:t>hmyz</a:t>
            </a:r>
            <a:r>
              <a:rPr lang="cs-CZ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cs-CZ" sz="2200" b="0" i="0" u="none" strike="noStrike" dirty="0" err="1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0" tooltip="Entomogamie"/>
              </a:rPr>
              <a:t>hmyzosprašnost</a:t>
            </a:r>
            <a:r>
              <a:rPr lang="cs-CZ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jiný </a:t>
            </a:r>
            <a:r>
              <a:rPr lang="cs-CZ" sz="22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1" tooltip="Živočichové"/>
              </a:rPr>
              <a:t>živočich</a:t>
            </a:r>
            <a:endParaRPr lang="cs-CZ" sz="2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cs-CZ" sz="22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cs-CZ" sz="2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SAMOSPRAŠNOST A CIZOSPRAŠNOST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Rostliny jsou buď </a:t>
            </a:r>
            <a:r>
              <a:rPr lang="cs-CZ" sz="22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2" tooltip="Samosprašnost"/>
              </a:rPr>
              <a:t>samosprašné</a:t>
            </a:r>
            <a:r>
              <a:rPr lang="cs-CZ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to znamená, že se opylují vlastním </a:t>
            </a:r>
            <a:r>
              <a:rPr lang="cs-CZ" sz="22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3" tooltip="Pyl"/>
              </a:rPr>
              <a:t>pylem</a:t>
            </a:r>
            <a:r>
              <a:rPr lang="cs-CZ" sz="2200" u="none" strike="noStrike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cs-CZ" sz="2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Rostliny </a:t>
            </a:r>
            <a:r>
              <a:rPr lang="cs-CZ" sz="22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4" tooltip="Cizosprašnost"/>
              </a:rPr>
              <a:t>cizosprašné</a:t>
            </a:r>
            <a:r>
              <a:rPr lang="cs-CZ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které se opylují pylem jiné rostliny téhož druhu</a:t>
            </a:r>
          </a:p>
        </p:txBody>
      </p:sp>
    </p:spTree>
    <p:extLst>
      <p:ext uri="{BB962C8B-B14F-4D97-AF65-F5344CB8AC3E}">
        <p14:creationId xmlns:p14="http://schemas.microsoft.com/office/powerpoint/2010/main" val="3001726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CDEDF-5076-4C48-9EDE-72AD2A359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" y="365760"/>
            <a:ext cx="2331720" cy="8686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7030A0"/>
                </a:solidFill>
                <a:latin typeface="Arial Narrow" panose="020B0606020202030204" pitchFamily="34" charset="0"/>
              </a:rPr>
              <a:t>Oplození</a:t>
            </a:r>
          </a:p>
        </p:txBody>
      </p:sp>
      <p:pic>
        <p:nvPicPr>
          <p:cNvPr id="4" name="Obrázek 3" descr="Obsah obrázku text, mapa&#10;&#10;Popis byl vytvořen automaticky">
            <a:extLst>
              <a:ext uri="{FF2B5EF4-FFF2-40B4-BE49-F238E27FC236}">
                <a16:creationId xmlns:a16="http://schemas.microsoft.com/office/drawing/2014/main" id="{6BF59647-7C88-458D-934D-4DC9253C9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30" y="0"/>
            <a:ext cx="9144000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3CAB5C2-9F2D-49F4-991E-442E1A28B8DA}"/>
              </a:ext>
            </a:extLst>
          </p:cNvPr>
          <p:cNvSpPr txBox="1"/>
          <p:nvPr/>
        </p:nvSpPr>
        <p:spPr>
          <a:xfrm>
            <a:off x="471638" y="5585679"/>
            <a:ext cx="7016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4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Semeník - </a:t>
            </a:r>
            <a:r>
              <a:rPr lang="cs-CZ" sz="2400" dirty="0">
                <a:latin typeface="Arial Narrow" panose="020B0606020202030204" pitchFamily="34" charset="0"/>
                <a:hlinkClick r:id="rId3"/>
              </a:rPr>
              <a:t>https://cs.wikipedia.org/wiki/Semen%C3%ADk</a:t>
            </a:r>
            <a:endParaRPr lang="cs-CZ" sz="2400" b="0" i="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142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CDEDF-5076-4C48-9EDE-72AD2A359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0010" y="193969"/>
            <a:ext cx="2331720" cy="8686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7030A0"/>
                </a:solidFill>
                <a:latin typeface="Arial Narrow" panose="020B0606020202030204" pitchFamily="34" charset="0"/>
              </a:rPr>
              <a:t>Oplození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2EBF6A8-F960-4226-9C7C-6D96EF86B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013" y="1"/>
            <a:ext cx="10317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67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CDEDF-5076-4C48-9EDE-72AD2A359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0010" y="193969"/>
            <a:ext cx="2331720" cy="8686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7030A0"/>
                </a:solidFill>
                <a:latin typeface="Arial Narrow" panose="020B0606020202030204" pitchFamily="34" charset="0"/>
              </a:rPr>
              <a:t>Oplození</a:t>
            </a:r>
          </a:p>
        </p:txBody>
      </p:sp>
      <p:pic>
        <p:nvPicPr>
          <p:cNvPr id="4" name="Obrázek 3" descr="Obsah obrázku text, mapa&#10;&#10;Popis byl vytvořen automaticky">
            <a:extLst>
              <a:ext uri="{FF2B5EF4-FFF2-40B4-BE49-F238E27FC236}">
                <a16:creationId xmlns:a16="http://schemas.microsoft.com/office/drawing/2014/main" id="{4BB9B433-9FAE-4544-B02D-EEAF74DF0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0"/>
            <a:ext cx="8397240" cy="657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32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CDEDF-5076-4C48-9EDE-72AD2A359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065" y="294766"/>
            <a:ext cx="1222695" cy="616980"/>
          </a:xfrm>
        </p:spPr>
        <p:txBody>
          <a:bodyPr>
            <a:normAutofit fontScale="90000"/>
          </a:bodyPr>
          <a:lstStyle/>
          <a:p>
            <a:br>
              <a:rPr lang="cs-CZ" b="1" dirty="0">
                <a:latin typeface="Arial Narrow" panose="020B0606020202030204" pitchFamily="34" charset="0"/>
              </a:rPr>
            </a:b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Úkoly</a:t>
            </a:r>
            <a:endParaRPr lang="cs-CZ" sz="40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607D1F6-04AE-4303-8DE1-68255989562D}"/>
              </a:ext>
            </a:extLst>
          </p:cNvPr>
          <p:cNvSpPr txBox="1"/>
          <p:nvPr/>
        </p:nvSpPr>
        <p:spPr>
          <a:xfrm>
            <a:off x="229065" y="1161942"/>
            <a:ext cx="11692425" cy="550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32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Na úterý:</a:t>
            </a:r>
          </a:p>
          <a:p>
            <a:r>
              <a:rPr lang="cs-CZ" sz="3200" b="1" dirty="0">
                <a:solidFill>
                  <a:srgbClr val="C00000"/>
                </a:solidFill>
              </a:rPr>
              <a:t>ÚKOL 1 - Zjistěte, které rostliny patří mezi jednodomé a které mezi dvoudomé. Po třech rostlinách z jedné i druhé skupiny vyfotografuj a umísti do prezentace.</a:t>
            </a:r>
          </a:p>
          <a:p>
            <a:r>
              <a:rPr lang="cs-CZ" sz="3200" b="1" dirty="0">
                <a:solidFill>
                  <a:srgbClr val="C00000"/>
                </a:solidFill>
              </a:rPr>
              <a:t>ÚKOL 2 - </a:t>
            </a:r>
            <a:r>
              <a:rPr lang="cs-CZ" sz="3200" b="1" dirty="0"/>
              <a:t>Rostliny a stromy, které patří do zahrady v páru </a:t>
            </a:r>
            <a:r>
              <a:rPr lang="cs-CZ" sz="3200" dirty="0"/>
              <a:t>– přečtěte si článek a napište 3 myšlenky, které rozebírá.</a:t>
            </a:r>
          </a:p>
          <a:p>
            <a:r>
              <a:rPr lang="cs-CZ" sz="3200" dirty="0">
                <a:hlinkClick r:id="rId2"/>
              </a:rPr>
              <a:t>https://www.novinky.cz/bydleni/zahrada/clanek/rostliny-a-stromy-ktere-patri-do-zahrady-v-paru-279741</a:t>
            </a:r>
            <a:r>
              <a:rPr lang="cs-CZ" sz="3200" dirty="0"/>
              <a:t> </a:t>
            </a:r>
          </a:p>
          <a:p>
            <a:r>
              <a:rPr lang="cs-CZ" sz="32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Na čtvrtek:</a:t>
            </a:r>
          </a:p>
          <a:p>
            <a:r>
              <a:rPr lang="cs-CZ" sz="3200" b="1" dirty="0">
                <a:solidFill>
                  <a:srgbClr val="C00000"/>
                </a:solidFill>
              </a:rPr>
              <a:t>ÚKOL 3 – na čtvrteční hodinu si připrav kvetoucí tulipán, </a:t>
            </a:r>
          </a:p>
          <a:p>
            <a:r>
              <a:rPr lang="cs-CZ" sz="3200" b="1" dirty="0">
                <a:solidFill>
                  <a:srgbClr val="C00000"/>
                </a:solidFill>
              </a:rPr>
              <a:t>čtvrtku papíru, malý ostrý nůž a tužku, budeme mít laborku.</a:t>
            </a:r>
            <a:endParaRPr lang="cs-CZ" sz="3200" dirty="0">
              <a:solidFill>
                <a:srgbClr val="C00000"/>
              </a:solidFill>
            </a:endParaRPr>
          </a:p>
        </p:txBody>
      </p:sp>
      <p:pic>
        <p:nvPicPr>
          <p:cNvPr id="6" name="Obrázek 5" descr="Obsah obrázku hra&#10;&#10;Popis byl vytvořen automaticky">
            <a:extLst>
              <a:ext uri="{FF2B5EF4-FFF2-40B4-BE49-F238E27FC236}">
                <a16:creationId xmlns:a16="http://schemas.microsoft.com/office/drawing/2014/main" id="{B9D08F8F-4516-40DB-984D-9EA094C79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71" y="29758"/>
            <a:ext cx="2024109" cy="1146995"/>
          </a:xfrm>
          <a:prstGeom prst="rect">
            <a:avLst/>
          </a:prstGeom>
        </p:spPr>
      </p:pic>
      <p:pic>
        <p:nvPicPr>
          <p:cNvPr id="9" name="Obrázek 8" descr="Obsah obrázku jídlo, květina&#10;&#10;Popis byl vytvořen automaticky">
            <a:extLst>
              <a:ext uri="{FF2B5EF4-FFF2-40B4-BE49-F238E27FC236}">
                <a16:creationId xmlns:a16="http://schemas.microsoft.com/office/drawing/2014/main" id="{A0630CAB-FB48-4C06-97DB-3D4E310654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287" y="4698313"/>
            <a:ext cx="1531236" cy="2040204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73C86825-0311-4A68-8770-76E6FFE70D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744" y="11448"/>
            <a:ext cx="1549256" cy="1161942"/>
          </a:xfrm>
          <a:prstGeom prst="rect">
            <a:avLst/>
          </a:prstGeom>
        </p:spPr>
      </p:pic>
      <p:pic>
        <p:nvPicPr>
          <p:cNvPr id="13" name="Obrázek 12" descr="Obsah obrázku květina&#10;&#10;Popis byl vytvořen automaticky">
            <a:extLst>
              <a:ext uri="{FF2B5EF4-FFF2-40B4-BE49-F238E27FC236}">
                <a16:creationId xmlns:a16="http://schemas.microsoft.com/office/drawing/2014/main" id="{0A2CF0AB-96E3-4CE7-8BF9-C15A0F3D44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609" y="18310"/>
            <a:ext cx="1319777" cy="117039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B7FBFCD-F0F7-46A2-BFB9-9A7DE2AAD8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00" y="0"/>
            <a:ext cx="1966116" cy="1200150"/>
          </a:xfrm>
          <a:prstGeom prst="rect">
            <a:avLst/>
          </a:prstGeom>
        </p:spPr>
      </p:pic>
      <p:pic>
        <p:nvPicPr>
          <p:cNvPr id="17" name="Obrázek 16" descr="Obsah obrázku květina&#10;&#10;Popis byl vytvořen automaticky">
            <a:extLst>
              <a:ext uri="{FF2B5EF4-FFF2-40B4-BE49-F238E27FC236}">
                <a16:creationId xmlns:a16="http://schemas.microsoft.com/office/drawing/2014/main" id="{22DDD63A-2267-409A-A02D-736235D218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191" y="11448"/>
            <a:ext cx="1774369" cy="1177253"/>
          </a:xfrm>
          <a:prstGeom prst="rect">
            <a:avLst/>
          </a:prstGeom>
        </p:spPr>
      </p:pic>
      <p:pic>
        <p:nvPicPr>
          <p:cNvPr id="19" name="Obrázek 18" descr="Obsah obrázku text, mapa&#10;&#10;Popis byl vytvořen automaticky">
            <a:extLst>
              <a:ext uri="{FF2B5EF4-FFF2-40B4-BE49-F238E27FC236}">
                <a16:creationId xmlns:a16="http://schemas.microsoft.com/office/drawing/2014/main" id="{61597A1C-D7E3-4DDE-A4B0-FB45B96948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032" y="-15312"/>
            <a:ext cx="956145" cy="1177254"/>
          </a:xfrm>
          <a:prstGeom prst="rect">
            <a:avLst/>
          </a:prstGeom>
        </p:spPr>
      </p:pic>
      <p:pic>
        <p:nvPicPr>
          <p:cNvPr id="21" name="Obrázek 20" descr="Obsah obrázku kreslení, zvíře&#10;&#10;Popis byl vytvořen automaticky">
            <a:extLst>
              <a:ext uri="{FF2B5EF4-FFF2-40B4-BE49-F238E27FC236}">
                <a16:creationId xmlns:a16="http://schemas.microsoft.com/office/drawing/2014/main" id="{42A69D3F-1ECF-4904-B70B-77D4514AB1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5312"/>
            <a:ext cx="1367324" cy="119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2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CDEDF-5076-4C48-9EDE-72AD2A359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706" y="483069"/>
            <a:ext cx="3007294" cy="60278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Stavba květu</a:t>
            </a:r>
            <a:endParaRPr lang="cs-CZ" sz="3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Obrázek 4" descr="Obsah obrázku jídlo, květina&#10;&#10;Popis byl vytvořen automaticky">
            <a:extLst>
              <a:ext uri="{FF2B5EF4-FFF2-40B4-BE49-F238E27FC236}">
                <a16:creationId xmlns:a16="http://schemas.microsoft.com/office/drawing/2014/main" id="{44EB8468-F937-4481-8CF6-99B9CF5E0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4" y="-28792"/>
            <a:ext cx="5437468" cy="704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1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CDEDF-5076-4C48-9EDE-72AD2A359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706" y="483069"/>
            <a:ext cx="3007294" cy="60278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Stavba květu</a:t>
            </a:r>
            <a:endParaRPr lang="cs-CZ" sz="3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80766E2F-26DF-4F3D-AD98-A33BB720A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20" y="861611"/>
            <a:ext cx="6195060" cy="513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5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CDEDF-5076-4C48-9EDE-72AD2A359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706" y="483069"/>
            <a:ext cx="3007294" cy="60278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Stavba květu</a:t>
            </a:r>
            <a:endParaRPr lang="cs-CZ" sz="3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Obrázek 4" descr="Obsah obrázku text, mapa&#10;&#10;Popis byl vytvořen automaticky">
            <a:extLst>
              <a:ext uri="{FF2B5EF4-FFF2-40B4-BE49-F238E27FC236}">
                <a16:creationId xmlns:a16="http://schemas.microsoft.com/office/drawing/2014/main" id="{BE86440C-BD72-4078-BEF8-B4A2CB3CD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45254"/>
            <a:ext cx="5334002" cy="656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CDEDF-5076-4C48-9EDE-72AD2A359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706" y="483068"/>
            <a:ext cx="1955734" cy="1139991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Stavba </a:t>
            </a:r>
            <a:br>
              <a:rPr lang="cs-CZ" sz="3600" b="1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cs-CZ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květu</a:t>
            </a:r>
            <a:endParaRPr lang="cs-CZ" sz="3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Obrázek 4" descr="Obsah obrázku květina&#10;&#10;Popis byl vytvořen automaticky">
            <a:extLst>
              <a:ext uri="{FF2B5EF4-FFF2-40B4-BE49-F238E27FC236}">
                <a16:creationId xmlns:a16="http://schemas.microsoft.com/office/drawing/2014/main" id="{9317408B-77CA-463A-815F-97802A0A1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03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CDEDF-5076-4C48-9EDE-72AD2A359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706" y="483068"/>
            <a:ext cx="1955734" cy="1139991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Stavba </a:t>
            </a:r>
            <a:br>
              <a:rPr lang="cs-CZ" sz="3600" b="1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cs-CZ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květu</a:t>
            </a:r>
            <a:endParaRPr lang="cs-CZ" sz="3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Obrázek 3" descr="Obsah obrázku hra&#10;&#10;Popis byl vytvořen automaticky">
            <a:extLst>
              <a:ext uri="{FF2B5EF4-FFF2-40B4-BE49-F238E27FC236}">
                <a16:creationId xmlns:a16="http://schemas.microsoft.com/office/drawing/2014/main" id="{A71DCE82-9A0B-42BA-8852-99DD6D8B7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97" y="945584"/>
            <a:ext cx="8764997" cy="4966832"/>
          </a:xfrm>
          <a:prstGeom prst="rect">
            <a:avLst/>
          </a:prstGeom>
        </p:spPr>
      </p:pic>
      <p:pic>
        <p:nvPicPr>
          <p:cNvPr id="7" name="Obrázek 6" descr="Obsah obrázku květina&#10;&#10;Popis byl vytvořen automaticky">
            <a:extLst>
              <a:ext uri="{FF2B5EF4-FFF2-40B4-BE49-F238E27FC236}">
                <a16:creationId xmlns:a16="http://schemas.microsoft.com/office/drawing/2014/main" id="{3B46A37D-DE7C-4679-ABF4-377C72750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0" y="3742005"/>
            <a:ext cx="4696465" cy="311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79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CDEDF-5076-4C48-9EDE-72AD2A359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4775" y="200723"/>
            <a:ext cx="6782450" cy="735980"/>
          </a:xfrm>
        </p:spPr>
        <p:txBody>
          <a:bodyPr>
            <a:normAutofit fontScale="90000"/>
          </a:bodyPr>
          <a:lstStyle/>
          <a:p>
            <a:br>
              <a:rPr lang="cs-CZ" b="1" dirty="0">
                <a:latin typeface="Arial Narrow" panose="020B0606020202030204" pitchFamily="34" charset="0"/>
              </a:rPr>
            </a:b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Rostliny jednodomé a dvoudomé</a:t>
            </a:r>
            <a:endParaRPr lang="cs-CZ" sz="40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Obrázek 3" descr="Obsah obrázku hodiny, místnost&#10;&#10;Popis byl vytvořen automaticky">
            <a:extLst>
              <a:ext uri="{FF2B5EF4-FFF2-40B4-BE49-F238E27FC236}">
                <a16:creationId xmlns:a16="http://schemas.microsoft.com/office/drawing/2014/main" id="{14D52B65-AFAE-471E-92B3-51A38D2C1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439"/>
            <a:ext cx="121920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80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CDEDF-5076-4C48-9EDE-72AD2A359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14" y="155002"/>
            <a:ext cx="3055866" cy="2130997"/>
          </a:xfrm>
        </p:spPr>
        <p:txBody>
          <a:bodyPr>
            <a:normAutofit fontScale="90000"/>
          </a:bodyPr>
          <a:lstStyle/>
          <a:p>
            <a:br>
              <a:rPr lang="cs-CZ" b="1" dirty="0">
                <a:latin typeface="Arial Narrow" panose="020B0606020202030204" pitchFamily="34" charset="0"/>
              </a:rPr>
            </a:b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Rostliny</a:t>
            </a:r>
            <a:b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jednodomé</a:t>
            </a:r>
            <a:b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a</a:t>
            </a:r>
            <a:b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dvoudomé</a:t>
            </a:r>
            <a:endParaRPr lang="cs-CZ" sz="40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Obrázek 3" descr="Obsah obrázku hodiny, místnost&#10;&#10;Popis byl vytvořen automaticky">
            <a:extLst>
              <a:ext uri="{FF2B5EF4-FFF2-40B4-BE49-F238E27FC236}">
                <a16:creationId xmlns:a16="http://schemas.microsoft.com/office/drawing/2014/main" id="{14D52B65-AFAE-471E-92B3-51A38D2C1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424" y="155002"/>
            <a:ext cx="5310735" cy="244515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607D1F6-04AE-4303-8DE1-68255989562D}"/>
              </a:ext>
            </a:extLst>
          </p:cNvPr>
          <p:cNvSpPr txBox="1"/>
          <p:nvPr/>
        </p:nvSpPr>
        <p:spPr>
          <a:xfrm>
            <a:off x="190249" y="2861457"/>
            <a:ext cx="115718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/>
              <a:t>Jednodomost</a:t>
            </a:r>
            <a:r>
              <a:rPr lang="cs-CZ" sz="3200" dirty="0"/>
              <a:t> je termín, který označuje rostliny, jejíž každý jedinec vytváří jak samčí tak i samičí květy na témže jedinci.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6134812-0A8A-4C55-937B-305FEC494CE3}"/>
              </a:ext>
            </a:extLst>
          </p:cNvPr>
          <p:cNvSpPr txBox="1"/>
          <p:nvPr/>
        </p:nvSpPr>
        <p:spPr>
          <a:xfrm>
            <a:off x="190248" y="4148453"/>
            <a:ext cx="1137931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/>
              <a:t>Dvoudomost </a:t>
            </a:r>
            <a:r>
              <a:rPr lang="cs-CZ" sz="3200" dirty="0"/>
              <a:t>je vlastnost rostlin, kdy jednotlivá rostlina vytváří buď pouze samčí, nebo pouze samičí květy. K oplození je tedy třeba, aby byl pyl z jedné (samčí) rostliny, jejíž květy mají pouze tyčinky, přenesen na druhou (samičí), jejíž květy mají výhradně pestíky. </a:t>
            </a:r>
          </a:p>
        </p:txBody>
      </p:sp>
    </p:spTree>
    <p:extLst>
      <p:ext uri="{BB962C8B-B14F-4D97-AF65-F5344CB8AC3E}">
        <p14:creationId xmlns:p14="http://schemas.microsoft.com/office/powerpoint/2010/main" val="2664072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CDEDF-5076-4C48-9EDE-72AD2A359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400" y="413750"/>
            <a:ext cx="5283414" cy="1233960"/>
          </a:xfrm>
        </p:spPr>
        <p:txBody>
          <a:bodyPr>
            <a:normAutofit fontScale="90000"/>
          </a:bodyPr>
          <a:lstStyle/>
          <a:p>
            <a:br>
              <a:rPr lang="cs-CZ" b="1" dirty="0">
                <a:latin typeface="Arial Narrow" panose="020B0606020202030204" pitchFamily="34" charset="0"/>
              </a:rPr>
            </a:b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Rostliny</a:t>
            </a:r>
            <a:b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jednodomé a dvoudomé</a:t>
            </a:r>
            <a:endParaRPr lang="cs-CZ" sz="40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Obrázek 3" descr="Obsah obrázku hodiny, místnost&#10;&#10;Popis byl vytvořen automaticky">
            <a:extLst>
              <a:ext uri="{FF2B5EF4-FFF2-40B4-BE49-F238E27FC236}">
                <a16:creationId xmlns:a16="http://schemas.microsoft.com/office/drawing/2014/main" id="{14D52B65-AFAE-471E-92B3-51A38D2C1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017" y="55523"/>
            <a:ext cx="4313691" cy="198609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607D1F6-04AE-4303-8DE1-68255989562D}"/>
              </a:ext>
            </a:extLst>
          </p:cNvPr>
          <p:cNvSpPr txBox="1"/>
          <p:nvPr/>
        </p:nvSpPr>
        <p:spPr>
          <a:xfrm>
            <a:off x="310088" y="2041618"/>
            <a:ext cx="11571823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Na úterý: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ÚKOL 1 - Zjistěte, které rostliny patří mezi jednodomé a které mezi dvoudomé. Po třech rostlinách z jedné i druhé skupiny vyfotografuj a umísti do prezentace.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ÚKOL 2 - </a:t>
            </a:r>
            <a:r>
              <a:rPr lang="cs-CZ" sz="2400" b="1" dirty="0"/>
              <a:t>Rostliny a stromy, které patří do zahrady v páru </a:t>
            </a:r>
            <a:r>
              <a:rPr lang="cs-CZ" sz="2400" dirty="0"/>
              <a:t>– přečtěte si článek a napište 3 myšlenky, které rozebírá.</a:t>
            </a:r>
          </a:p>
          <a:p>
            <a:r>
              <a:rPr lang="cs-CZ" sz="2400" dirty="0">
                <a:hlinkClick r:id="rId3"/>
              </a:rPr>
              <a:t>https://www.novinky.cz/bydleni/zahrada/clanek/rostliny-a-stromy-ktere-patri-do-zahrady-v-paru-279741</a:t>
            </a:r>
            <a:r>
              <a:rPr lang="cs-CZ" sz="2400" dirty="0"/>
              <a:t> 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Na čtvrtek: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ÚKOL 3 – na čtvrteční hodinu si připrav kvetoucí tulipán, čtvrtku papíru, malý ostrý nůž a tužku, budeme mít laborku.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6134812-0A8A-4C55-937B-305FEC494CE3}"/>
              </a:ext>
            </a:extLst>
          </p:cNvPr>
          <p:cNvSpPr txBox="1"/>
          <p:nvPr/>
        </p:nvSpPr>
        <p:spPr>
          <a:xfrm>
            <a:off x="310088" y="5827270"/>
            <a:ext cx="115718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Charakteristika květů/rostlin jednodomých, dvoudomých a oboupohlavných</a:t>
            </a:r>
          </a:p>
          <a:p>
            <a:r>
              <a:rPr lang="cs-CZ" sz="2000" dirty="0">
                <a:hlinkClick r:id="rId4"/>
              </a:rPr>
              <a:t>https://www.sci.muni.cz/ptacek/AFH-vypracovane-otazky/02CharaktKvetuRosJednodDvoudOboupCibulka.htm</a:t>
            </a:r>
            <a:r>
              <a:rPr 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02785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502</Words>
  <Application>Microsoft Office PowerPoint</Application>
  <PresentationFormat>Širokoúhlá obrazovka</PresentationFormat>
  <Paragraphs>45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Motiv Office</vt:lpstr>
      <vt:lpstr>Stavba květu Rostliny jednodomé a dvoudomé Opylení Oplození</vt:lpstr>
      <vt:lpstr>Stavba květu</vt:lpstr>
      <vt:lpstr>Stavba květu</vt:lpstr>
      <vt:lpstr>Stavba květu</vt:lpstr>
      <vt:lpstr>Stavba  květu</vt:lpstr>
      <vt:lpstr>Stavba  květu</vt:lpstr>
      <vt:lpstr> Rostliny jednodomé a dvoudomé</vt:lpstr>
      <vt:lpstr> Rostliny jednodomé a dvoudomé</vt:lpstr>
      <vt:lpstr> Rostliny jednodomé a dvoudomé</vt:lpstr>
      <vt:lpstr>Opylení</vt:lpstr>
      <vt:lpstr>Opylení</vt:lpstr>
      <vt:lpstr>Oplození</vt:lpstr>
      <vt:lpstr>Oplození</vt:lpstr>
      <vt:lpstr>Oplození</vt:lpstr>
      <vt:lpstr> Úkoly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Stavba květu Rostliny jednodommé a dvoudommé Opylení Oplození</dc:title>
  <dc:creator>Beran Vít</dc:creator>
  <cp:lastModifiedBy>Vít Beran</cp:lastModifiedBy>
  <cp:revision>11</cp:revision>
  <dcterms:created xsi:type="dcterms:W3CDTF">2020-04-23T07:30:12Z</dcterms:created>
  <dcterms:modified xsi:type="dcterms:W3CDTF">2020-04-23T08:27:06Z</dcterms:modified>
</cp:coreProperties>
</file>