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66" r:id="rId2"/>
    <p:sldId id="267" r:id="rId3"/>
    <p:sldId id="268" r:id="rId4"/>
    <p:sldId id="271" r:id="rId5"/>
    <p:sldId id="269" r:id="rId6"/>
    <p:sldId id="257" r:id="rId7"/>
    <p:sldId id="258" r:id="rId8"/>
    <p:sldId id="259" r:id="rId9"/>
    <p:sldId id="270" r:id="rId10"/>
    <p:sldId id="260" r:id="rId11"/>
    <p:sldId id="261" r:id="rId12"/>
    <p:sldId id="262" r:id="rId13"/>
    <p:sldId id="263" r:id="rId14"/>
    <p:sldId id="265" r:id="rId15"/>
    <p:sldId id="264" r:id="rId16"/>
  </p:sldIdLst>
  <p:sldSz cx="12192000" cy="6858000"/>
  <p:notesSz cx="6669088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B20692-6E63-14F5-9AD6-6B482D2FB34E}" v="113" dt="2023-09-06T16:31:55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Titěra" userId="S::tomas.titera@zskunratice.cz::8e0b6327-a393-4e4e-8e16-905c892fd4f9" providerId="AD" clId="Web-{8EB20692-6E63-14F5-9AD6-6B482D2FB34E}"/>
    <pc:docChg chg="modSld">
      <pc:chgData name="Tomáš Titěra" userId="S::tomas.titera@zskunratice.cz::8e0b6327-a393-4e4e-8e16-905c892fd4f9" providerId="AD" clId="Web-{8EB20692-6E63-14F5-9AD6-6B482D2FB34E}" dt="2023-09-06T16:31:53.303" v="110" actId="20577"/>
      <pc:docMkLst>
        <pc:docMk/>
      </pc:docMkLst>
      <pc:sldChg chg="modSp">
        <pc:chgData name="Tomáš Titěra" userId="S::tomas.titera@zskunratice.cz::8e0b6327-a393-4e4e-8e16-905c892fd4f9" providerId="AD" clId="Web-{8EB20692-6E63-14F5-9AD6-6B482D2FB34E}" dt="2023-09-06T13:10:38.947" v="5" actId="20577"/>
        <pc:sldMkLst>
          <pc:docMk/>
          <pc:sldMk cId="3368345820" sldId="264"/>
        </pc:sldMkLst>
        <pc:spChg chg="mod">
          <ac:chgData name="Tomáš Titěra" userId="S::tomas.titera@zskunratice.cz::8e0b6327-a393-4e4e-8e16-905c892fd4f9" providerId="AD" clId="Web-{8EB20692-6E63-14F5-9AD6-6B482D2FB34E}" dt="2023-09-06T13:10:38.947" v="5" actId="20577"/>
          <ac:spMkLst>
            <pc:docMk/>
            <pc:sldMk cId="3368345820" sldId="264"/>
            <ac:spMk id="3" creationId="{08C8848D-57F8-6056-C836-D2566B6B829C}"/>
          </ac:spMkLst>
        </pc:spChg>
      </pc:sldChg>
      <pc:sldChg chg="modSp">
        <pc:chgData name="Tomáš Titěra" userId="S::tomas.titera@zskunratice.cz::8e0b6327-a393-4e4e-8e16-905c892fd4f9" providerId="AD" clId="Web-{8EB20692-6E63-14F5-9AD6-6B482D2FB34E}" dt="2023-09-06T16:31:53.303" v="110" actId="20577"/>
        <pc:sldMkLst>
          <pc:docMk/>
          <pc:sldMk cId="788426102" sldId="271"/>
        </pc:sldMkLst>
        <pc:spChg chg="mod">
          <ac:chgData name="Tomáš Titěra" userId="S::tomas.titera@zskunratice.cz::8e0b6327-a393-4e4e-8e16-905c892fd4f9" providerId="AD" clId="Web-{8EB20692-6E63-14F5-9AD6-6B482D2FB34E}" dt="2023-09-06T16:31:53.303" v="110" actId="20577"/>
          <ac:spMkLst>
            <pc:docMk/>
            <pc:sldMk cId="788426102" sldId="271"/>
            <ac:spMk id="3" creationId="{BA6AD9CA-E393-A84A-DAFE-E8E23676ECF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749C0-E89E-485B-AF17-5BADDAF351FE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5287E-A223-45AA-BD58-1F16F2F427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73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3F32BB4-DBFC-483C-9B7A-56D916967281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91DFC0F-D8FF-4949-8ED4-90701DCCF891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18227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BB4-DBFC-483C-9B7A-56D916967281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FC0F-D8FF-4949-8ED4-90701DCCF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82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BB4-DBFC-483C-9B7A-56D916967281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FC0F-D8FF-4949-8ED4-90701DCCF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08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BB4-DBFC-483C-9B7A-56D916967281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FC0F-D8FF-4949-8ED4-90701DCCF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39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32BB4-DBFC-483C-9B7A-56D916967281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1DFC0F-D8FF-4949-8ED4-90701DCCF89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36757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BB4-DBFC-483C-9B7A-56D916967281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FC0F-D8FF-4949-8ED4-90701DCCF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88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BB4-DBFC-483C-9B7A-56D916967281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FC0F-D8FF-4949-8ED4-90701DCCF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26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BB4-DBFC-483C-9B7A-56D916967281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FC0F-D8FF-4949-8ED4-90701DCCF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98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2BB4-DBFC-483C-9B7A-56D916967281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FC0F-D8FF-4949-8ED4-90701DCCF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25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32BB4-DBFC-483C-9B7A-56D916967281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1DFC0F-D8FF-4949-8ED4-90701DCCF89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316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32BB4-DBFC-483C-9B7A-56D916967281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1DFC0F-D8FF-4949-8ED4-90701DCCF89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094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3F32BB4-DBFC-483C-9B7A-56D916967281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91DFC0F-D8FF-4949-8ED4-90701DCCF89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405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stredni-vzdelavani/prijimani-na-stredni-skoly-a-konzervator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zhlas.cz/zpravy-domov/zmeny-ceske-skolstvi-stredni-skoly-prihlasky_2309041050_elev" TargetMode="External"/><Relationship Id="rId2" Type="http://schemas.openxmlformats.org/officeDocument/2006/relationships/hyperlink" Target="https://www.ceskenoviny.cz/zpravy/240727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nceexpert.cz/tane%C4%8Dn%C3%AD-kurzy-pro-ml%C3%A1de%C5%B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D0EAA-5E35-1AAE-FFFE-8DB45E2C4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školního roku - obecně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3CA9C0E-3395-147E-C692-3740A4296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280" y="1831072"/>
            <a:ext cx="10718582" cy="331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38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C3478-D3D6-DD90-215A-CA1E3E5C8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Absolventské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A42A0-9473-377C-DC8F-A38340576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Cílem je rozvíjet a prokázat schopnost samostatně odborně zpracovat téma dle vlastního zájmu a ústně jej představit</a:t>
            </a:r>
          </a:p>
          <a:p>
            <a:r>
              <a:rPr lang="cs-CZ" dirty="0"/>
              <a:t>Podpora v rámci třídnických hodin, hodin ČJ a informatiky</a:t>
            </a:r>
          </a:p>
          <a:p>
            <a:r>
              <a:rPr lang="cs-CZ" dirty="0"/>
              <a:t>Žáci mohou oslovit konzultanta z řad pedagogů – silně doporučujeme!</a:t>
            </a:r>
          </a:p>
          <a:p>
            <a:r>
              <a:rPr lang="cs-CZ" dirty="0"/>
              <a:t>Do konce listopadu – výběr tématu a formulace výzkumné otázky</a:t>
            </a:r>
          </a:p>
          <a:p>
            <a:r>
              <a:rPr lang="cs-CZ" dirty="0"/>
              <a:t>Po přijímačkách práce pokračuje – pondělí 30.4. workshopy k psaní práce, zbytek týdne čas napsat práci ve škole</a:t>
            </a:r>
          </a:p>
          <a:p>
            <a:r>
              <a:rPr lang="cs-CZ" dirty="0"/>
              <a:t>Termín odevzdání: 15.5., poté práce na prezentaci v hodinách informatiky</a:t>
            </a:r>
          </a:p>
          <a:p>
            <a:r>
              <a:rPr lang="cs-CZ" dirty="0"/>
              <a:t>Obhajoby: 4.6.</a:t>
            </a:r>
          </a:p>
          <a:p>
            <a:r>
              <a:rPr lang="cs-CZ" dirty="0"/>
              <a:t>Známka se započítává do předmětu Volba povolání</a:t>
            </a:r>
          </a:p>
        </p:txBody>
      </p:sp>
    </p:spTree>
    <p:extLst>
      <p:ext uri="{BB962C8B-B14F-4D97-AF65-F5344CB8AC3E}">
        <p14:creationId xmlns:p14="http://schemas.microsoft.com/office/powerpoint/2010/main" val="1872869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5C4FAC-4FFA-0A1A-1AED-98A26EA5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Přihlášky na SŠ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F4106B-90B2-E5F8-3900-6E6BAB1E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Aktuální, oficiální informace </a:t>
            </a:r>
            <a:r>
              <a:rPr lang="cs-CZ" dirty="0">
                <a:hlinkClick r:id="rId2"/>
              </a:rPr>
              <a:t>na webu MŠMT</a:t>
            </a:r>
            <a:endParaRPr lang="cs-CZ" dirty="0"/>
          </a:p>
          <a:p>
            <a:r>
              <a:rPr lang="cs-CZ" dirty="0"/>
              <a:t>Podání přihlášek na obory s talentovou zkouškou: do 30. listopadu</a:t>
            </a:r>
          </a:p>
          <a:p>
            <a:r>
              <a:rPr lang="cs-CZ" dirty="0"/>
              <a:t>Talentové zkoušky: 2. – 15. ledna, konzervatoře 15. – 31. ledna</a:t>
            </a:r>
          </a:p>
          <a:p>
            <a:r>
              <a:rPr lang="cs-CZ" dirty="0"/>
              <a:t>Podávání přihlášek na obory bez </a:t>
            </a:r>
            <a:r>
              <a:rPr lang="cs-CZ" dirty="0" err="1"/>
              <a:t>talentovek</a:t>
            </a:r>
            <a:r>
              <a:rPr lang="cs-CZ" dirty="0"/>
              <a:t>: do 1. března (novela může změnit)</a:t>
            </a:r>
          </a:p>
          <a:p>
            <a:r>
              <a:rPr lang="cs-CZ" dirty="0"/>
              <a:t>Přijímací zkoušky: 22. – 30. dubna (novela může změnit)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031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7F5B0-F1AE-049E-FC19-6A929234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přihlášek – aktuálně platná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4025D2-34BA-7598-0783-F46046FCE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Maximálně dvě přihlášky na obor s </a:t>
            </a:r>
            <a:r>
              <a:rPr lang="cs-CZ" dirty="0" err="1"/>
              <a:t>talentovkami</a:t>
            </a:r>
            <a:r>
              <a:rPr lang="cs-CZ" dirty="0"/>
              <a:t>, dvě přihlášky na obory bez </a:t>
            </a:r>
            <a:r>
              <a:rPr lang="cs-CZ" dirty="0" err="1"/>
              <a:t>talentovek</a:t>
            </a:r>
            <a:endParaRPr lang="cs-CZ" dirty="0"/>
          </a:p>
          <a:p>
            <a:r>
              <a:rPr lang="cs-CZ" dirty="0"/>
              <a:t>Tříleté učební obory bez přijímacích zkoušek</a:t>
            </a:r>
          </a:p>
          <a:p>
            <a:r>
              <a:rPr lang="cs-CZ" dirty="0"/>
              <a:t>Jednotná přijímací zkouška = didaktický test z ČJ a M, tvoří nejméně 60 % bodové váhy přijímací zkoušky (sportovní gymnázia 40 %), zbytek je v gesci školy (další testy, pohovor…)</a:t>
            </a:r>
          </a:p>
          <a:p>
            <a:r>
              <a:rPr lang="cs-CZ" dirty="0"/>
              <a:t>Žáci přijímáni dle bodového pořadí, následně nesou na SŠ zápisový lístek, je možné se odvolat, někdy se místa uvolní… Guláš. </a:t>
            </a:r>
          </a:p>
          <a:p>
            <a:r>
              <a:rPr lang="cs-CZ" dirty="0"/>
              <a:t>Poté druhé kolo na zbylá místa</a:t>
            </a:r>
          </a:p>
        </p:txBody>
      </p:sp>
    </p:spTree>
    <p:extLst>
      <p:ext uri="{BB962C8B-B14F-4D97-AF65-F5344CB8AC3E}">
        <p14:creationId xmlns:p14="http://schemas.microsoft.com/office/powerpoint/2010/main" val="3155040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1EBC8-AD28-DDE7-960B-68A2ED491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novely – možná bude platit od 1.1.24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0124DE-E674-F71F-EE61-97E060645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Nově tři přihlášky s prioritami, k tomu ještě dvě přihlášky na obory s </a:t>
            </a:r>
            <a:r>
              <a:rPr lang="cs-CZ" dirty="0" err="1"/>
              <a:t>talentovkami</a:t>
            </a:r>
            <a:r>
              <a:rPr lang="cs-CZ" dirty="0"/>
              <a:t>. Pořadí, kam se žák chce hlásit, bude rozhodnuto už před zkouškou. </a:t>
            </a:r>
          </a:p>
          <a:p>
            <a:r>
              <a:rPr lang="cs-CZ" dirty="0"/>
              <a:t>Termín podání přihlášek bude možná posunut na 20. února</a:t>
            </a:r>
          </a:p>
          <a:p>
            <a:r>
              <a:rPr lang="cs-CZ" dirty="0"/>
              <a:t>Pořadí přijatých žáků podle bodů se tak sestaví automaticky, odpadne odvolávání</a:t>
            </a:r>
          </a:p>
          <a:p>
            <a:r>
              <a:rPr lang="cs-CZ" dirty="0"/>
              <a:t>Druhé kolo jen na školách, kde zůstanou volná místa. Opět stejným systémem. </a:t>
            </a:r>
          </a:p>
          <a:p>
            <a:r>
              <a:rPr lang="cs-CZ" dirty="0"/>
              <a:t>Zdroje: </a:t>
            </a:r>
            <a:r>
              <a:rPr lang="cs-CZ" dirty="0">
                <a:hlinkClick r:id="rId2"/>
              </a:rPr>
              <a:t>ČTK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iRozhlas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784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25F28-94AF-ADB5-CA02-B2F724BF0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na přijímací zkoušky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439176-0F8E-9F5D-E07B-18951FF82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Semináře matematiky a češtiny – 2 hodiny 1x za 14 dní, vyučují vyučující ČJ a M se zkušeností s přípravou na přijímačky</a:t>
            </a:r>
          </a:p>
          <a:p>
            <a:pPr lvl="1"/>
            <a:r>
              <a:rPr lang="cs-CZ" dirty="0"/>
              <a:t>Náplní jsou cvičné didaktické testy s následným rozborem</a:t>
            </a:r>
          </a:p>
          <a:p>
            <a:r>
              <a:rPr lang="cs-CZ" dirty="0" err="1"/>
              <a:t>Šroťák</a:t>
            </a:r>
            <a:r>
              <a:rPr lang="cs-CZ" dirty="0"/>
              <a:t> – intenzivní týden příprav, cvičné testy a rozbory: 18. – 22. března</a:t>
            </a:r>
          </a:p>
          <a:p>
            <a:r>
              <a:rPr lang="cs-CZ" dirty="0"/>
              <a:t>V letošním roce již není možnost individuálního doučování organizovaného zdarma školou – stát již neposkytuje prostředky.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648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6C768A-590B-5517-B32B-CF4856DC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Příjemné záležitosti na konci roku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C8848D-57F8-6056-C836-D2566B6B8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Expedice </a:t>
            </a:r>
            <a:r>
              <a:rPr lang="cs-CZ" dirty="0" err="1"/>
              <a:t>Banát</a:t>
            </a:r>
            <a:r>
              <a:rPr lang="cs-CZ" dirty="0"/>
              <a:t> pro zájemce: 24.5. – 2.6.</a:t>
            </a:r>
          </a:p>
          <a:p>
            <a:r>
              <a:rPr lang="cs-CZ" dirty="0"/>
              <a:t>Ples: čtvrtek 6. června, Divadlo U22 v Uhříněvsi</a:t>
            </a:r>
          </a:p>
          <a:p>
            <a:r>
              <a:rPr lang="cs-CZ" dirty="0" err="1"/>
              <a:t>Deváťácký</a:t>
            </a:r>
            <a:r>
              <a:rPr lang="cs-CZ" dirty="0"/>
              <a:t> výjezd do Velké Británie (</a:t>
            </a:r>
            <a:r>
              <a:rPr lang="cs-CZ" dirty="0" err="1"/>
              <a:t>Cornwall</a:t>
            </a:r>
            <a:r>
              <a:rPr lang="cs-CZ" dirty="0"/>
              <a:t>) pro zájemce: 7. – 16.6., přihlášky do 18.9.</a:t>
            </a:r>
            <a:endParaRPr lang="cs-CZ" dirty="0">
              <a:cs typeface="Calibri"/>
            </a:endParaRPr>
          </a:p>
          <a:p>
            <a:r>
              <a:rPr lang="cs-CZ" dirty="0"/>
              <a:t>Týden sportu: 17. – 21.6.</a:t>
            </a:r>
          </a:p>
          <a:p>
            <a:r>
              <a:rPr lang="cs-CZ" dirty="0"/>
              <a:t>Loučení deváťáků se školou: středa 26.6.</a:t>
            </a:r>
          </a:p>
          <a:p>
            <a:r>
              <a:rPr lang="cs-CZ" dirty="0"/>
              <a:t>Poslední zvonění a slavnostní oběd: čtvrtek 27.6.</a:t>
            </a:r>
          </a:p>
        </p:txBody>
      </p:sp>
    </p:spTree>
    <p:extLst>
      <p:ext uri="{BB962C8B-B14F-4D97-AF65-F5344CB8AC3E}">
        <p14:creationId xmlns:p14="http://schemas.microsoft.com/office/powerpoint/2010/main" val="336834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D0EAA-5E35-1AAE-FFFE-8DB45E2C4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školního roku - obecně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39E7B54-F06D-AC47-DE25-A4A09FDF8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069" y="2086630"/>
            <a:ext cx="11004224" cy="254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38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D0EAA-5E35-1AAE-FFFE-8DB45E2C4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školního roku - obecně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109F31-DC93-19E3-1DEC-951F52107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99998"/>
            <a:ext cx="10797633" cy="208620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E88996C-8F12-20B8-5A3E-5E89628C0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37520"/>
            <a:ext cx="10781680" cy="119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7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20AAB-BFF7-9B5B-580D-14BEAD4D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6AD9CA-E393-A84A-DAFE-E8E23676E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Letos nově na každé stránce předmětu samostatná záložka</a:t>
            </a:r>
          </a:p>
          <a:p>
            <a:r>
              <a:rPr lang="cs-CZ" dirty="0"/>
              <a:t>Povinností pedagogů je s nimi žáky a rodiče na začátku roku seznámit</a:t>
            </a:r>
          </a:p>
          <a:p>
            <a:r>
              <a:rPr lang="cs-CZ" dirty="0"/>
              <a:t>Povinností žáků a rodičů je se s nimi na začátku roku seznámit</a:t>
            </a:r>
            <a:endParaRPr lang="cs-CZ" dirty="0">
              <a:cs typeface="Calibri"/>
            </a:endParaRPr>
          </a:p>
          <a:p>
            <a:r>
              <a:rPr lang="cs-CZ" dirty="0"/>
              <a:t>U </a:t>
            </a:r>
            <a:r>
              <a:rPr lang="cs-CZ" b="1" dirty="0"/>
              <a:t>všech</a:t>
            </a:r>
            <a:r>
              <a:rPr lang="cs-CZ" dirty="0"/>
              <a:t> předmětů platí podmínka 70% docházky – pozor u předmětů s nízkou hodinovou dotací, lze snadno klesnout pod hranici. </a:t>
            </a:r>
            <a:endParaRPr lang="cs-CZ" dirty="0">
              <a:cs typeface="Calibri"/>
            </a:endParaRPr>
          </a:p>
          <a:p>
            <a:r>
              <a:rPr lang="cs-CZ" dirty="0"/>
              <a:t>V případě vyšší absence přezkoušení a odložení klasifikace – může zkomplikovat nástup na SŠ</a:t>
            </a:r>
          </a:p>
        </p:txBody>
      </p:sp>
    </p:spTree>
    <p:extLst>
      <p:ext uri="{BB962C8B-B14F-4D97-AF65-F5344CB8AC3E}">
        <p14:creationId xmlns:p14="http://schemas.microsoft.com/office/powerpoint/2010/main" val="78842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3D9A6-6B91-6624-583A-41B486C9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čeká letos deváťáky?</a:t>
            </a:r>
          </a:p>
        </p:txBody>
      </p:sp>
    </p:spTree>
    <p:extLst>
      <p:ext uri="{BB962C8B-B14F-4D97-AF65-F5344CB8AC3E}">
        <p14:creationId xmlns:p14="http://schemas.microsoft.com/office/powerpoint/2010/main" val="130077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5984B-52B3-4435-51DB-5F8276EE0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Taneční kurzy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AB4AF9-86DE-63B6-4660-D9E7E4F30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Přímo u nás ve škole</a:t>
            </a:r>
          </a:p>
          <a:p>
            <a:r>
              <a:rPr lang="cs-CZ" dirty="0"/>
              <a:t>Začátek v prvním říjnovém týdnu</a:t>
            </a:r>
          </a:p>
          <a:p>
            <a:r>
              <a:rPr lang="cs-CZ" dirty="0"/>
              <a:t>Pořádá Taneční škola </a:t>
            </a:r>
            <a:r>
              <a:rPr lang="cs-CZ" dirty="0" err="1"/>
              <a:t>DanceExpert</a:t>
            </a:r>
            <a:r>
              <a:rPr lang="cs-CZ" dirty="0"/>
              <a:t>, Veškeré informace </a:t>
            </a:r>
            <a:r>
              <a:rPr lang="cs-CZ" dirty="0">
                <a:hlinkClick r:id="rId2"/>
              </a:rPr>
              <a:t>zde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170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5BDA0-9A7D-16E3-9E20-01F22E6C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Profitesty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60078E-D330-65AD-0D42-9718F9CBA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Nabídka testování studijních předpokladů a pojmenování silných stránek od Školního poradenského pracoviště</a:t>
            </a:r>
          </a:p>
          <a:p>
            <a:r>
              <a:rPr lang="cs-CZ" dirty="0"/>
              <a:t>Testování proběhne 13.10. v čase výuky</a:t>
            </a:r>
          </a:p>
          <a:p>
            <a:r>
              <a:rPr lang="cs-CZ" dirty="0"/>
              <a:t>Přihlášku obdrželi žáci tento týden, odevzdávají třídnímu učiteli</a:t>
            </a:r>
          </a:p>
          <a:p>
            <a:r>
              <a:rPr lang="cs-CZ" dirty="0"/>
              <a:t>Poplatek 200,- Kč hradí školnímu psychologovi panu </a:t>
            </a:r>
            <a:r>
              <a:rPr lang="cs-CZ" dirty="0" err="1"/>
              <a:t>Panushevovi</a:t>
            </a:r>
            <a:endParaRPr lang="cs-CZ" dirty="0"/>
          </a:p>
          <a:p>
            <a:r>
              <a:rPr lang="cs-CZ" dirty="0"/>
              <a:t>Během listopadu a prosince proběhnou konzultace k výsledkům pro žáky a rodiče s paní psycholožkou Fořtovou nebo panem psychologem </a:t>
            </a:r>
            <a:r>
              <a:rPr lang="cs-CZ" dirty="0" err="1"/>
              <a:t>Panushevem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29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DA7C2-416F-B783-9AC4-B6F9E1C1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Veletrh </a:t>
            </a:r>
            <a:r>
              <a:rPr lang="cs-CZ" dirty="0" err="1"/>
              <a:t>Schola</a:t>
            </a:r>
            <a:r>
              <a:rPr lang="cs-CZ" dirty="0"/>
              <a:t> </a:t>
            </a:r>
            <a:r>
              <a:rPr lang="cs-CZ" dirty="0" err="1"/>
              <a:t>Pragensis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53CA87-6175-D4EA-EE21-EFDBDE034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Probíhá 23. – 25.11.</a:t>
            </a:r>
          </a:p>
          <a:p>
            <a:r>
              <a:rPr lang="cs-CZ" dirty="0"/>
              <a:t>Navštívíme v rámci předmětu Volba povolání</a:t>
            </a:r>
          </a:p>
          <a:p>
            <a:r>
              <a:rPr lang="cs-CZ" dirty="0"/>
              <a:t>Doporučujeme i návštěvu vás s dětmi – více prostoru se společně pobavit o možnostech</a:t>
            </a:r>
          </a:p>
          <a:p>
            <a:r>
              <a:rPr lang="cs-CZ" dirty="0"/>
              <a:t>Ještě více doporučujeme začít hlídat termíny dní otevřených dveří a školy osobně navštívit</a:t>
            </a:r>
          </a:p>
        </p:txBody>
      </p:sp>
    </p:spTree>
    <p:extLst>
      <p:ext uri="{BB962C8B-B14F-4D97-AF65-F5344CB8AC3E}">
        <p14:creationId xmlns:p14="http://schemas.microsoft.com/office/powerpoint/2010/main" val="49734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87400-ABE2-9D7D-B820-278AFBB83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volba povolání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5222CF-AC25-D504-F0F1-852D8272A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Vyučuje výchovný poradce a psycholog pan </a:t>
            </a:r>
            <a:r>
              <a:rPr lang="cs-CZ" dirty="0" err="1"/>
              <a:t>Panushev</a:t>
            </a:r>
            <a:endParaRPr lang="cs-CZ" dirty="0"/>
          </a:p>
          <a:p>
            <a:r>
              <a:rPr lang="cs-CZ" dirty="0"/>
              <a:t>Hlubší poznání vlastních silných a slabých stránek – osobnostní testy, skupinové aktivity…</a:t>
            </a:r>
          </a:p>
          <a:p>
            <a:r>
              <a:rPr lang="cs-CZ" dirty="0"/>
              <a:t>Informace k volbě povolání a přijímacím zkouškám</a:t>
            </a:r>
          </a:p>
          <a:p>
            <a:r>
              <a:rPr lang="cs-CZ" dirty="0"/>
              <a:t>Jedna hodina za 14 dní</a:t>
            </a:r>
          </a:p>
        </p:txBody>
      </p:sp>
    </p:spTree>
    <p:extLst>
      <p:ext uri="{BB962C8B-B14F-4D97-AF65-F5344CB8AC3E}">
        <p14:creationId xmlns:p14="http://schemas.microsoft.com/office/powerpoint/2010/main" val="384394818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194</TotalTime>
  <Words>708</Words>
  <Application>Microsoft Office PowerPoint</Application>
  <PresentationFormat>Širokoúhlá obrazovka</PresentationFormat>
  <Paragraphs>69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Calibri</vt:lpstr>
      <vt:lpstr>Franklin Gothic Book</vt:lpstr>
      <vt:lpstr>Crop</vt:lpstr>
      <vt:lpstr>Organizace školního roku - obecně</vt:lpstr>
      <vt:lpstr>Organizace školního roku - obecně</vt:lpstr>
      <vt:lpstr>Organizace školního roku - obecně</vt:lpstr>
      <vt:lpstr>Kritéria hodnocení</vt:lpstr>
      <vt:lpstr>Co čeká letos deváťáky?</vt:lpstr>
      <vt:lpstr>Taneční kurzy</vt:lpstr>
      <vt:lpstr>Profitesty</vt:lpstr>
      <vt:lpstr>Veletrh Schola Pragensis</vt:lpstr>
      <vt:lpstr>Předmět volba povolání</vt:lpstr>
      <vt:lpstr>Absolventské práce</vt:lpstr>
      <vt:lpstr>Přihlášky na SŠ</vt:lpstr>
      <vt:lpstr>Systém přihlášek – aktuálně platná legislativa</vt:lpstr>
      <vt:lpstr>Návrh novely – možná bude platit od 1.1.24</vt:lpstr>
      <vt:lpstr>Příprava na přijímací zkoušky</vt:lpstr>
      <vt:lpstr>Příjemné záležitosti na konci roku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školního roku - obecně</dc:title>
  <dc:creator>Tomáš Titěra</dc:creator>
  <cp:lastModifiedBy>Admin</cp:lastModifiedBy>
  <cp:revision>20</cp:revision>
  <cp:lastPrinted>2023-09-07T17:23:25Z</cp:lastPrinted>
  <dcterms:created xsi:type="dcterms:W3CDTF">2023-09-06T09:16:54Z</dcterms:created>
  <dcterms:modified xsi:type="dcterms:W3CDTF">2023-09-08T12:16:02Z</dcterms:modified>
</cp:coreProperties>
</file>